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68" r:id="rId5"/>
    <p:sldId id="258" r:id="rId6"/>
    <p:sldId id="263" r:id="rId7"/>
    <p:sldId id="262" r:id="rId8"/>
    <p:sldId id="269" r:id="rId9"/>
    <p:sldId id="266" r:id="rId10"/>
    <p:sldId id="259" r:id="rId11"/>
    <p:sldId id="260" r:id="rId12"/>
  </p:sldIdLst>
  <p:sldSz cx="9144000" cy="6858000" type="screen4x3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3300"/>
    <a:srgbClr val="6666FF"/>
    <a:srgbClr val="99CCFF"/>
    <a:srgbClr val="C0504D"/>
    <a:srgbClr val="33CCCC"/>
    <a:srgbClr val="CCECFF"/>
    <a:srgbClr val="33CC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4" autoAdjust="0"/>
    <p:restoredTop sz="94660"/>
  </p:normalViewPr>
  <p:slideViewPr>
    <p:cSldViewPr>
      <p:cViewPr>
        <p:scale>
          <a:sx n="96" d="100"/>
          <a:sy n="96" d="100"/>
        </p:scale>
        <p:origin x="9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E75C-F99F-44EF-9AD3-8371CB57F254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02CC-E56B-4DCC-88D2-8A36C0EF17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08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F089-5ADD-411F-9980-57F738E16314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193E-7B5C-4C75-BBC7-BCB5AF8E10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872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04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16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00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8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0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70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7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15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98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77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7ED0-1792-4B0F-84B1-7A3CD52525C2}" type="datetimeFigureOut">
              <a:rPr lang="sl-SI" smtClean="0"/>
              <a:t>2. 06. 2018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F5F-499B-493B-BEA7-1A35BB4778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2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326009"/>
          </a:xfrm>
        </p:spPr>
        <p:txBody>
          <a:bodyPr>
            <a:normAutofit fontScale="90000"/>
          </a:bodyPr>
          <a:lstStyle/>
          <a:p>
            <a:r>
              <a:rPr lang="sl-SI" sz="2200" dirty="0">
                <a:solidFill>
                  <a:srgbClr val="002060"/>
                </a:solidFill>
              </a:rPr>
              <a:t>OŠ Mengeš</a:t>
            </a:r>
            <a:br>
              <a:rPr lang="sl-SI" sz="2200" dirty="0">
                <a:solidFill>
                  <a:srgbClr val="002060"/>
                </a:solidFill>
              </a:rPr>
            </a:br>
            <a:br>
              <a:rPr lang="sl-SI" sz="2200" dirty="0">
                <a:solidFill>
                  <a:srgbClr val="002060"/>
                </a:solidFill>
              </a:rPr>
            </a:br>
            <a:r>
              <a:rPr lang="sl-SI" sz="5300" b="1" dirty="0">
                <a:solidFill>
                  <a:srgbClr val="00B0F0"/>
                </a:solidFill>
              </a:rPr>
              <a:t>Informacija o vpisu učencev 9. razreda </a:t>
            </a:r>
            <a:br>
              <a:rPr lang="sl-SI" sz="5300" b="1" dirty="0">
                <a:solidFill>
                  <a:srgbClr val="00B0F0"/>
                </a:solidFill>
              </a:rPr>
            </a:br>
            <a:r>
              <a:rPr lang="sl-SI" sz="5300" b="1" dirty="0">
                <a:solidFill>
                  <a:srgbClr val="00B0F0"/>
                </a:solidFill>
              </a:rPr>
              <a:t>v srednje šole</a:t>
            </a:r>
            <a:br>
              <a:rPr lang="sl-SI" sz="5300" b="1" dirty="0">
                <a:solidFill>
                  <a:srgbClr val="663300"/>
                </a:solidFill>
              </a:rPr>
            </a:br>
            <a:br>
              <a:rPr lang="sl-SI" sz="5300" b="1" dirty="0">
                <a:solidFill>
                  <a:srgbClr val="663300"/>
                </a:solidFill>
              </a:rPr>
            </a:br>
            <a:r>
              <a:rPr lang="sl-SI" sz="2700" b="1" dirty="0">
                <a:solidFill>
                  <a:srgbClr val="663300"/>
                </a:solidFill>
              </a:rPr>
              <a:t>šolsko leto 2017/18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719328" cy="719328"/>
          </a:xfrm>
          <a:prstGeom prst="rect">
            <a:avLst/>
          </a:prstGeom>
        </p:spPr>
      </p:pic>
      <p:pic>
        <p:nvPicPr>
          <p:cNvPr id="1026" name="Picture 2" descr="glossy-occupation-icons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0"/>
          <a:stretch/>
        </p:blipFill>
        <p:spPr bwMode="auto">
          <a:xfrm>
            <a:off x="3665022" y="5079929"/>
            <a:ext cx="1315172" cy="176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67" y="5030706"/>
            <a:ext cx="1748842" cy="1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06" y="5065961"/>
            <a:ext cx="1800200" cy="17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25144"/>
          <a:stretch/>
        </p:blipFill>
        <p:spPr bwMode="auto">
          <a:xfrm>
            <a:off x="50782" y="5030706"/>
            <a:ext cx="1773233" cy="18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B06585D-E87B-4567-9ADE-0D04E42676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37" r="19516"/>
          <a:stretch/>
        </p:blipFill>
        <p:spPr>
          <a:xfrm>
            <a:off x="6900358" y="5079929"/>
            <a:ext cx="2170538" cy="17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663300"/>
                </a:solidFill>
              </a:rPr>
              <a:t>Delež učencev glede na vrsto SŠ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E840EFF-DF6A-4378-BDBC-E2027928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6" t="16136" b="17694"/>
          <a:stretch/>
        </p:blipFill>
        <p:spPr>
          <a:xfrm>
            <a:off x="850399" y="1556792"/>
            <a:ext cx="8292181" cy="4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663300"/>
                </a:solidFill>
              </a:rPr>
              <a:t>Primerjava vpisa glede na vrsto SŠ</a:t>
            </a:r>
            <a:br>
              <a:rPr lang="sl-SI" dirty="0">
                <a:solidFill>
                  <a:srgbClr val="663300"/>
                </a:solidFill>
              </a:rPr>
            </a:br>
            <a:r>
              <a:rPr lang="sl-SI" dirty="0">
                <a:solidFill>
                  <a:srgbClr val="663300"/>
                </a:solidFill>
              </a:rPr>
              <a:t> s prejšnjimi leti </a:t>
            </a:r>
            <a:br>
              <a:rPr lang="sl-SI" dirty="0">
                <a:solidFill>
                  <a:srgbClr val="663300"/>
                </a:solidFill>
              </a:rPr>
            </a:br>
            <a:r>
              <a:rPr lang="sl-SI" sz="2200" dirty="0">
                <a:solidFill>
                  <a:srgbClr val="663300"/>
                </a:solidFill>
              </a:rPr>
              <a:t>(v odstotkih)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99585D3-B733-49E4-AFAA-8892332E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88" y="1772816"/>
            <a:ext cx="7931224" cy="42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slov 1"/>
          <p:cNvSpPr>
            <a:spLocks noGrp="1"/>
          </p:cNvSpPr>
          <p:nvPr>
            <p:ph type="title"/>
          </p:nvPr>
        </p:nvSpPr>
        <p:spPr>
          <a:xfrm>
            <a:off x="203993" y="334452"/>
            <a:ext cx="8736013" cy="871538"/>
          </a:xfrm>
        </p:spPr>
        <p:txBody>
          <a:bodyPr>
            <a:normAutofit fontScale="90000"/>
          </a:bodyPr>
          <a:lstStyle/>
          <a:p>
            <a:pPr algn="l"/>
            <a:br>
              <a:rPr lang="sl-SI" altLang="sl-SI" dirty="0"/>
            </a:br>
            <a:r>
              <a:rPr lang="sl-SI" altLang="sl-SI" sz="3600" b="1" dirty="0">
                <a:solidFill>
                  <a:srgbClr val="0099CC"/>
                </a:solidFill>
              </a:rPr>
              <a:t>NOVOST</a:t>
            </a:r>
            <a:br>
              <a:rPr lang="sl-SI" altLang="sl-SI" sz="3600" b="1" dirty="0">
                <a:solidFill>
                  <a:srgbClr val="0099CC"/>
                </a:solidFill>
              </a:rPr>
            </a:br>
            <a:r>
              <a:rPr lang="sl-SI" altLang="sl-SI" sz="3600" b="1" dirty="0">
                <a:solidFill>
                  <a:srgbClr val="0099CC"/>
                </a:solidFill>
              </a:rPr>
              <a:t>Izvajanje nekaterih programov v </a:t>
            </a:r>
            <a:r>
              <a:rPr lang="sl-SI" altLang="sl-SI" sz="3600" b="1" dirty="0">
                <a:solidFill>
                  <a:srgbClr val="0099CC"/>
                </a:solidFill>
                <a:latin typeface="Lato Black" pitchFamily="34" charset="0"/>
              </a:rPr>
              <a:t>vajeniški obliki</a:t>
            </a:r>
            <a:br>
              <a:rPr lang="sl-SI" altLang="sl-SI" sz="2800" b="1" dirty="0">
                <a:solidFill>
                  <a:srgbClr val="009999"/>
                </a:solidFill>
              </a:rPr>
            </a:br>
            <a:endParaRPr lang="sl-SI" altLang="sl-SI" sz="2800" b="1" dirty="0">
              <a:solidFill>
                <a:srgbClr val="009999"/>
              </a:solidFill>
            </a:endParaRPr>
          </a:p>
        </p:txBody>
      </p:sp>
      <p:sp>
        <p:nvSpPr>
          <p:cNvPr id="109571" name="Ograda vsebine 2"/>
          <p:cNvSpPr>
            <a:spLocks noGrp="1"/>
          </p:cNvSpPr>
          <p:nvPr>
            <p:ph idx="1"/>
          </p:nvPr>
        </p:nvSpPr>
        <p:spPr>
          <a:xfrm>
            <a:off x="-252536" y="1412776"/>
            <a:ext cx="8736013" cy="483235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sl-SI" altLang="sl-SI" sz="2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sl-SI" alt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MIZAR</a:t>
            </a:r>
          </a:p>
          <a:p>
            <a:pPr marL="457200" lvl="1" indent="0">
              <a:buNone/>
              <a:defRPr/>
            </a:pPr>
            <a:r>
              <a:rPr lang="sl-SI" alt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OBLIKOVALEC KOVIN – ORODJAR</a:t>
            </a:r>
          </a:p>
          <a:p>
            <a:pPr marL="457200" lvl="1" indent="0">
              <a:buNone/>
              <a:defRPr/>
            </a:pPr>
            <a:r>
              <a:rPr lang="sl-SI" altLang="sl-SI" sz="27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GASTRONOMSKE IN HOTELSKE STORITVE</a:t>
            </a:r>
          </a:p>
          <a:p>
            <a:pPr marL="457200" lvl="1" indent="0">
              <a:buNone/>
              <a:defRPr/>
            </a:pPr>
            <a:r>
              <a:rPr lang="sl-SI" alt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KAMNOSEK</a:t>
            </a:r>
          </a:p>
          <a:p>
            <a:pPr marL="457200" lvl="1" indent="0">
              <a:buNone/>
              <a:defRPr/>
            </a:pPr>
            <a:r>
              <a:rPr 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STEKLAR </a:t>
            </a:r>
          </a:p>
          <a:p>
            <a:pPr marL="457200" lvl="1" indent="0">
              <a:buNone/>
              <a:defRPr/>
            </a:pPr>
            <a:r>
              <a:rPr 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PAPIRNIČAR </a:t>
            </a:r>
          </a:p>
          <a:p>
            <a:pPr marL="457200" lvl="1" indent="0">
              <a:buNone/>
              <a:defRPr/>
            </a:pPr>
            <a:r>
              <a:rPr 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SLIKOPLESKAR – ČRKOSLIKAR</a:t>
            </a:r>
          </a:p>
          <a:p>
            <a:pPr marL="457200" lvl="1" indent="0">
              <a:buNone/>
              <a:defRPr/>
            </a:pPr>
            <a:r>
              <a:rPr lang="sl-SI" sz="3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STROJNI MEHANIK </a:t>
            </a:r>
          </a:p>
          <a:p>
            <a:pPr marL="457200" lvl="1" indent="0">
              <a:buNone/>
              <a:defRPr/>
            </a:pPr>
            <a:endParaRPr lang="sl-SI" altLang="sl-SI" sz="2000" b="1" dirty="0">
              <a:solidFill>
                <a:srgbClr val="009999"/>
              </a:solidFill>
            </a:endParaRPr>
          </a:p>
        </p:txBody>
      </p:sp>
      <p:pic>
        <p:nvPicPr>
          <p:cNvPr id="10957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57" y="1646697"/>
            <a:ext cx="2389839" cy="15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55" y="3314995"/>
            <a:ext cx="2389839" cy="143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FAC3DA4-8528-42DA-B95E-96F8E959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54" y="4842241"/>
            <a:ext cx="238983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69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sl-SI" b="1" dirty="0">
                <a:solidFill>
                  <a:srgbClr val="CC0000"/>
                </a:solidFill>
                <a:effectLst/>
              </a:rPr>
            </a:br>
            <a:r>
              <a:rPr lang="sl-SI" b="1" dirty="0">
                <a:solidFill>
                  <a:srgbClr val="6666FF"/>
                </a:solidFill>
                <a:effectLst/>
              </a:rPr>
              <a:t>NIŽJE POKLICNE ŠOLE </a:t>
            </a:r>
            <a:br>
              <a:rPr lang="sl-SI" sz="4800" dirty="0">
                <a:solidFill>
                  <a:srgbClr val="6666FF"/>
                </a:solidFill>
                <a:effectLst/>
              </a:rPr>
            </a:br>
            <a:r>
              <a:rPr lang="sl-SI" sz="3600" dirty="0">
                <a:solidFill>
                  <a:srgbClr val="6666FF"/>
                </a:solidFill>
                <a:effectLst/>
              </a:rPr>
              <a:t>(2 letne)</a:t>
            </a:r>
            <a:br>
              <a:rPr lang="sl-SI" sz="3600" dirty="0">
                <a:solidFill>
                  <a:srgbClr val="6666FF"/>
                </a:solidFill>
                <a:effectLst/>
                <a:latin typeface="Times New Roman"/>
                <a:ea typeface="Times New Roman"/>
              </a:rPr>
            </a:br>
            <a:endParaRPr lang="sl-SI" sz="3600" dirty="0">
              <a:solidFill>
                <a:srgbClr val="6666FF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93253"/>
              </p:ext>
            </p:extLst>
          </p:nvPr>
        </p:nvGraphicFramePr>
        <p:xfrm>
          <a:off x="395537" y="1772816"/>
          <a:ext cx="8208912" cy="19453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</a:rPr>
                        <a:t>FANTJE</a:t>
                      </a: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</a:rPr>
                        <a:t>DEKLETA</a:t>
                      </a: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sl-SI" sz="240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Pomočnik v tehnoloških procesih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1</a:t>
                      </a: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Obdelovalec lesa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sl-SI" sz="2400" i="1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7668344" y="39330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6666FF"/>
                </a:solidFill>
              </a:rPr>
              <a:t>3,4 %</a:t>
            </a:r>
          </a:p>
        </p:txBody>
      </p:sp>
    </p:spTree>
    <p:extLst>
      <p:ext uri="{BB962C8B-B14F-4D97-AF65-F5344CB8AC3E}">
        <p14:creationId xmlns:p14="http://schemas.microsoft.com/office/powerpoint/2010/main" val="27372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69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sl-SI" b="1" dirty="0">
                <a:solidFill>
                  <a:srgbClr val="CC0000"/>
                </a:solidFill>
                <a:effectLst/>
              </a:rPr>
            </a:br>
            <a:r>
              <a:rPr lang="sl-SI" b="1" dirty="0">
                <a:solidFill>
                  <a:srgbClr val="CC0000"/>
                </a:solidFill>
                <a:effectLst/>
              </a:rPr>
              <a:t>SREDNJE POKLICNE ŠOLE </a:t>
            </a:r>
            <a:br>
              <a:rPr lang="sl-SI" sz="4800" dirty="0">
                <a:solidFill>
                  <a:srgbClr val="CC0000"/>
                </a:solidFill>
                <a:effectLst/>
              </a:rPr>
            </a:br>
            <a:r>
              <a:rPr lang="sl-SI" sz="3600" dirty="0">
                <a:solidFill>
                  <a:srgbClr val="CC0000"/>
                </a:solidFill>
                <a:effectLst/>
              </a:rPr>
              <a:t>(3 letne)</a:t>
            </a:r>
            <a:br>
              <a:rPr lang="sl-SI" sz="3600" dirty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</a:br>
            <a:endParaRPr lang="sl-SI" sz="3600" dirty="0">
              <a:solidFill>
                <a:srgbClr val="CC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49225"/>
              </p:ext>
            </p:extLst>
          </p:nvPr>
        </p:nvGraphicFramePr>
        <p:xfrm>
          <a:off x="395537" y="1772816"/>
          <a:ext cx="8208912" cy="3682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</a:rPr>
                        <a:t>FANTJE</a:t>
                      </a: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</a:rPr>
                        <a:t>DEKLETA</a:t>
                      </a:r>
                      <a:endParaRPr lang="sl-SI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sl-SI" sz="240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Frizer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Slaščičar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1</a:t>
                      </a: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Mizar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Inštalater strojnih inštalacij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 err="1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Avtoserviser</a:t>
                      </a:r>
                      <a:endParaRPr lang="sl-SI" sz="24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Cvetličar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Računalnikar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sl-SI" sz="2400" i="1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7380312" y="55924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13,6 %</a:t>
            </a:r>
          </a:p>
        </p:txBody>
      </p:sp>
    </p:spTree>
    <p:extLst>
      <p:ext uri="{BB962C8B-B14F-4D97-AF65-F5344CB8AC3E}">
        <p14:creationId xmlns:p14="http://schemas.microsoft.com/office/powerpoint/2010/main" val="248538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661" y="525644"/>
            <a:ext cx="8229600" cy="28803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br>
              <a:rPr lang="sl-SI" sz="3000" b="1" dirty="0">
                <a:solidFill>
                  <a:srgbClr val="FFC000"/>
                </a:solidFill>
                <a:effectLst/>
              </a:rPr>
            </a:br>
            <a:br>
              <a:rPr lang="sl-SI" sz="3000" b="1" dirty="0">
                <a:solidFill>
                  <a:srgbClr val="FFC000"/>
                </a:solidFill>
                <a:effectLst/>
              </a:rPr>
            </a:br>
            <a:r>
              <a:rPr lang="sl-SI" sz="3200" b="1" dirty="0">
                <a:solidFill>
                  <a:srgbClr val="FFC000"/>
                </a:solidFill>
                <a:effectLst/>
              </a:rPr>
              <a:t>SREDNJE STROKOVNE ŠOLE</a:t>
            </a:r>
            <a:r>
              <a:rPr lang="sl-SI" sz="3200" dirty="0">
                <a:solidFill>
                  <a:srgbClr val="FFC000"/>
                </a:solidFill>
              </a:rPr>
              <a:t> </a:t>
            </a:r>
            <a:br>
              <a:rPr lang="sl-SI" sz="3200" dirty="0">
                <a:solidFill>
                  <a:srgbClr val="FFC000"/>
                </a:solidFill>
              </a:rPr>
            </a:br>
            <a:r>
              <a:rPr lang="sl-SI" sz="3200" dirty="0">
                <a:solidFill>
                  <a:srgbClr val="FFC000"/>
                </a:solidFill>
                <a:effectLst/>
              </a:rPr>
              <a:t>(4 letne)</a:t>
            </a:r>
            <a:br>
              <a:rPr lang="sl-SI" sz="3200" dirty="0">
                <a:solidFill>
                  <a:srgbClr val="FFC000"/>
                </a:solidFill>
                <a:effectLst/>
                <a:latin typeface="Times New Roman"/>
                <a:ea typeface="Times New Roman"/>
              </a:rPr>
            </a:br>
            <a:endParaRPr lang="sl-SI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89489"/>
              </p:ext>
            </p:extLst>
          </p:nvPr>
        </p:nvGraphicFramePr>
        <p:xfrm>
          <a:off x="405997" y="1724279"/>
          <a:ext cx="8352927" cy="4248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</a:rPr>
                        <a:t>FANTJE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</a:rPr>
                        <a:t>DEKLETA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663300"/>
                          </a:solidFill>
                          <a:effectLst/>
                        </a:rPr>
                        <a:t>SKUPAJ</a:t>
                      </a:r>
                      <a:endParaRPr lang="sl-SI" sz="20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Predšolska vzgoja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Lesarski tehnik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79281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Zdravstvena</a:t>
                      </a:r>
                      <a:r>
                        <a:rPr lang="sl-SI" sz="1600" b="0" baseline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 nega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35273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Strojni tehnik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40880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Ekonomski tehnik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77727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Kemijski tehnik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42839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Živilsko prehranski tehnik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443464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Tehnik oblikovanja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25813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Tehnik računalništva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Farmacevtski tehnik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Tehnik</a:t>
                      </a:r>
                      <a:r>
                        <a:rPr lang="sl-SI" sz="1600" b="0" baseline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l-SI" sz="1600" b="0" baseline="0" dirty="0" err="1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mehatronike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Kozmetični tehnik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Gastronomija in turizem</a:t>
                      </a:r>
                      <a:endParaRPr lang="sl-SI" sz="16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 </a:t>
                      </a:r>
                      <a:endParaRPr lang="sl-SI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i="1" dirty="0">
                          <a:solidFill>
                            <a:srgbClr val="663300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sl-SI" sz="1600" i="1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i="1" dirty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i="1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i="1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7628705" y="6021288"/>
            <a:ext cx="12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</a:rPr>
              <a:t>52,5 %</a:t>
            </a:r>
          </a:p>
        </p:txBody>
      </p:sp>
    </p:spTree>
    <p:extLst>
      <p:ext uri="{BB962C8B-B14F-4D97-AF65-F5344CB8AC3E}">
        <p14:creationId xmlns:p14="http://schemas.microsoft.com/office/powerpoint/2010/main" val="321959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99CC"/>
                </a:solidFill>
              </a:rPr>
              <a:t>SPLOŠNA GIMNAZIJA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43548"/>
              </p:ext>
            </p:extLst>
          </p:nvPr>
        </p:nvGraphicFramePr>
        <p:xfrm>
          <a:off x="683568" y="1412776"/>
          <a:ext cx="7776865" cy="3032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</a:rPr>
                        <a:t>FANTJE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</a:rPr>
                        <a:t>DEKLETA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663300"/>
                          </a:solidFill>
                          <a:effectLst/>
                        </a:rPr>
                        <a:t>SKUPAJ</a:t>
                      </a:r>
                      <a:endParaRPr lang="sl-SI" sz="20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</a:rPr>
                        <a:t>Kamnik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</a:rPr>
                        <a:t>Škofijska klasična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</a:rPr>
                        <a:t>Jožeta Plečnika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</a:rPr>
                        <a:t>Bežigrad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Kranj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</a:rPr>
                        <a:t>Vič</a:t>
                      </a:r>
                      <a:endParaRPr lang="sl-SI" sz="20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Ledina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i="1" dirty="0">
                          <a:solidFill>
                            <a:srgbClr val="663300"/>
                          </a:solidFill>
                          <a:effectLst/>
                        </a:rPr>
                        <a:t>skupaj</a:t>
                      </a:r>
                      <a:endParaRPr lang="sl-SI" sz="2000" i="1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i="1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7191752" y="4581128"/>
            <a:ext cx="1289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99CC"/>
                </a:solidFill>
              </a:rPr>
              <a:t>25,4 %</a:t>
            </a:r>
          </a:p>
        </p:txBody>
      </p:sp>
    </p:spTree>
    <p:extLst>
      <p:ext uri="{BB962C8B-B14F-4D97-AF65-F5344CB8AC3E}">
        <p14:creationId xmlns:p14="http://schemas.microsoft.com/office/powerpoint/2010/main" val="26166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88" y="7018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99CCFF"/>
                </a:solidFill>
              </a:rPr>
            </a:br>
            <a:r>
              <a:rPr lang="sl-SI" b="1" dirty="0">
                <a:solidFill>
                  <a:srgbClr val="99CCFF"/>
                </a:solidFill>
              </a:rPr>
              <a:t>UMETNIŠKA in STROKOVNA GIMNAZIJA</a:t>
            </a:r>
            <a:br>
              <a:rPr lang="sl-SI" dirty="0">
                <a:solidFill>
                  <a:srgbClr val="99CCFF"/>
                </a:solidFill>
                <a:latin typeface="Times New Roman"/>
                <a:ea typeface="Times New Roman"/>
              </a:rPr>
            </a:br>
            <a:endParaRPr lang="sl-SI" dirty="0">
              <a:solidFill>
                <a:srgbClr val="99CCFF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093166"/>
              </p:ext>
            </p:extLst>
          </p:nvPr>
        </p:nvGraphicFramePr>
        <p:xfrm>
          <a:off x="611560" y="2204864"/>
          <a:ext cx="7704856" cy="26618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bg1"/>
                          </a:solidFill>
                          <a:effectLst/>
                        </a:rPr>
                        <a:t>FANTJE</a:t>
                      </a:r>
                      <a:endParaRPr lang="sl-SI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bg1"/>
                          </a:solidFill>
                          <a:effectLst/>
                        </a:rPr>
                        <a:t>DEKLETA</a:t>
                      </a:r>
                      <a:endParaRPr lang="sl-SI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663300"/>
                          </a:solidFill>
                          <a:effectLst/>
                        </a:rPr>
                        <a:t>SKUPAJ</a:t>
                      </a:r>
                      <a:endParaRPr lang="sl-SI" sz="240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</a:rPr>
                        <a:t>Umetniška</a:t>
                      </a:r>
                      <a:r>
                        <a:rPr lang="sl-SI" sz="2400" b="0" baseline="0" dirty="0">
                          <a:solidFill>
                            <a:srgbClr val="663300"/>
                          </a:solidFill>
                          <a:effectLst/>
                        </a:rPr>
                        <a:t> gimnazija – plesna smer</a:t>
                      </a:r>
                      <a:endParaRPr lang="sl-SI" sz="24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</a:rPr>
                        <a:t>1 </a:t>
                      </a:r>
                      <a:endParaRPr lang="sl-SI" sz="2400" b="0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</a:rPr>
                        <a:t>Umetniška</a:t>
                      </a:r>
                      <a:r>
                        <a:rPr lang="sl-SI" sz="2400" b="0" baseline="0" dirty="0">
                          <a:solidFill>
                            <a:srgbClr val="663300"/>
                          </a:solidFill>
                          <a:effectLst/>
                        </a:rPr>
                        <a:t> gimnazija –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baseline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Glasbena smer</a:t>
                      </a:r>
                      <a:endParaRPr lang="sl-SI" sz="2400" b="0" dirty="0">
                        <a:solidFill>
                          <a:srgbClr val="6633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Ekonomska gimnazija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2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</a:rPr>
                        <a:t>skupaj</a:t>
                      </a:r>
                      <a:endParaRPr lang="sl-SI" sz="2400" i="1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chemeClr val="bg1"/>
                          </a:solidFill>
                          <a:effectLst/>
                        </a:rPr>
                        <a:t>1 </a:t>
                      </a:r>
                      <a:endParaRPr lang="sl-SI" sz="240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663300"/>
                          </a:solidFill>
                          <a:effectLst/>
                        </a:rPr>
                        <a:t> 3</a:t>
                      </a:r>
                      <a:endParaRPr lang="sl-SI" sz="2400" i="1" dirty="0">
                        <a:solidFill>
                          <a:srgbClr val="66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308304" y="5013176"/>
            <a:ext cx="116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99CCFF"/>
                </a:solidFill>
              </a:rPr>
              <a:t>5,1 %</a:t>
            </a:r>
          </a:p>
        </p:txBody>
      </p:sp>
    </p:spTree>
    <p:extLst>
      <p:ext uri="{BB962C8B-B14F-4D97-AF65-F5344CB8AC3E}">
        <p14:creationId xmlns:p14="http://schemas.microsoft.com/office/powerpoint/2010/main" val="178863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466A4CE-9FE4-40EE-B98D-39017F803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76672"/>
            <a:ext cx="82296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979712" y="321033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Letos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1405728" y="46847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Lansko leto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C2BDF8-0BFB-4E3D-857A-07B3F3498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5"/>
          <a:stretch/>
        </p:blipFill>
        <p:spPr>
          <a:xfrm>
            <a:off x="2845888" y="3212976"/>
            <a:ext cx="5340760" cy="35726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020B2A6-2E6A-4218-9294-0AC8E1F32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45"/>
          <a:stretch/>
        </p:blipFill>
        <p:spPr>
          <a:xfrm>
            <a:off x="2845887" y="188640"/>
            <a:ext cx="534076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214</Words>
  <Application>Microsoft Office PowerPoint</Application>
  <PresentationFormat>Diaprojekcija na zaslonu (4:3)</PresentationFormat>
  <Paragraphs>169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 Black</vt:lpstr>
      <vt:lpstr>Times New Roman</vt:lpstr>
      <vt:lpstr>Officeova tema</vt:lpstr>
      <vt:lpstr>OŠ Mengeš  Informacija o vpisu učencev 9. razreda  v srednje šole  šolsko leto 2017/18</vt:lpstr>
      <vt:lpstr> NOVOST Izvajanje nekaterih programov v vajeniški obliki </vt:lpstr>
      <vt:lpstr> NIŽJE POKLICNE ŠOLE  (2 letne) </vt:lpstr>
      <vt:lpstr> SREDNJE POKLICNE ŠOLE  (3 letne) </vt:lpstr>
      <vt:lpstr>  SREDNJE STROKOVNE ŠOLE  (4 letne) </vt:lpstr>
      <vt:lpstr>SPLOŠNA GIMNAZIJA</vt:lpstr>
      <vt:lpstr> UMETNIŠKA in STROKOVNA GIMNAZIJA </vt:lpstr>
      <vt:lpstr>PowerPointova predstavitev</vt:lpstr>
      <vt:lpstr>PowerPointova predstavitev</vt:lpstr>
      <vt:lpstr>Delež učencev glede na vrsto SŠ</vt:lpstr>
      <vt:lpstr>Primerjava vpisa glede na vrsto SŠ  s prejšnjimi leti  (v odstotkih)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vpisa v prvi letnik  srednjih šol  šolsko leto 2013/14</dc:title>
  <dc:creator>Pedago-Nives</dc:creator>
  <cp:lastModifiedBy>Nina</cp:lastModifiedBy>
  <cp:revision>81</cp:revision>
  <cp:lastPrinted>2016-04-06T07:53:33Z</cp:lastPrinted>
  <dcterms:created xsi:type="dcterms:W3CDTF">2014-06-30T13:00:41Z</dcterms:created>
  <dcterms:modified xsi:type="dcterms:W3CDTF">2018-06-02T16:19:04Z</dcterms:modified>
</cp:coreProperties>
</file>